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8" r:id="rId12"/>
    <p:sldId id="289" r:id="rId13"/>
    <p:sldId id="281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4" r:id="rId30"/>
    <p:sldId id="282" r:id="rId31"/>
    <p:sldId id="283" r:id="rId32"/>
    <p:sldId id="285" r:id="rId33"/>
    <p:sldId id="286" r:id="rId34"/>
    <p:sldId id="287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1" autoAdjust="0"/>
    <p:restoredTop sz="94824" autoAdjust="0"/>
  </p:normalViewPr>
  <p:slideViewPr>
    <p:cSldViewPr>
      <p:cViewPr varScale="1">
        <p:scale>
          <a:sx n="89" d="100"/>
          <a:sy n="89" d="100"/>
        </p:scale>
        <p:origin x="1032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5CEC-B4DB-421E-BD7D-F5D0F79EA658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E08BF-5AC2-4B21-B7F5-DC86E8894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2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FCBB5-5555-47A9-AE6E-30AF9223701B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5662-E2E6-47BC-B493-3EA4FCF734B6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FD65-5602-4172-B54C-6A65165A1845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90DE-8138-4626-BC3F-DF68A3BD09D8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1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8E3F-75DF-45E8-9F6B-4F2E22494A32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1362075"/>
          </a:xfrm>
        </p:spPr>
        <p:txBody>
          <a:bodyPr anchor="t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581400"/>
            <a:ext cx="7772400" cy="1219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DA82-3E7C-4CFB-A30B-53D3893EF32E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8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D8AD-4C83-4D73-AEE7-5E801ED5356C}" type="datetime1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4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893DB-DD64-49D6-A5C2-F6ACE2B1530B}" type="datetime1">
              <a:rPr lang="en-US" smtClean="0"/>
              <a:t>10/14/2020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8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94C3-7A0F-4E28-9A06-985C13FFBB01}" type="datetime1">
              <a:rPr lang="en-US" smtClean="0"/>
              <a:t>10/14/2020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2D3-0011-41C0-B2C5-6B713844DB1C}" type="datetime1">
              <a:rPr lang="en-US" smtClean="0"/>
              <a:t>10/14/2020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E19A-9EFD-417C-93CE-FC2F485F3533}" type="datetime1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4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9954C-8CD1-4968-8DFE-C7948C62F830}" type="datetime1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1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092D-FE75-4F27-B0C3-A897761F708C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VisMLM-cours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web/packages/datasauRu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36/bmj.m3223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1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1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rstudio.com/products/rstudio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12456"/>
            <a:ext cx="7772400" cy="167640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Linear Models: </a:t>
            </a:r>
            <a:br>
              <a:rPr lang="en-US" dirty="0"/>
            </a:br>
            <a:r>
              <a:rPr lang="en-US" dirty="0"/>
              <a:t>An R Bag of Tricks</a:t>
            </a:r>
            <a:br>
              <a:rPr lang="en-US" dirty="0"/>
            </a:br>
            <a:r>
              <a:rPr lang="en-US" dirty="0"/>
              <a:t>Session 1: Getting Started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58488"/>
            <a:ext cx="6400800" cy="11430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Michael Friendly </a:t>
            </a:r>
          </a:p>
          <a:p>
            <a:r>
              <a:rPr lang="en-US" dirty="0"/>
              <a:t>SCS Short Course</a:t>
            </a:r>
          </a:p>
          <a:p>
            <a:r>
              <a:rPr lang="en-US" dirty="0"/>
              <a:t>Oct. 22, 29, Nov. 5, 2020</a:t>
            </a:r>
          </a:p>
          <a:p>
            <a:r>
              <a:rPr lang="en-US" dirty="0">
                <a:hlinkClick r:id="rId2"/>
              </a:rPr>
              <a:t>https://friendly.github.io/VisMLM-course/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66" y="228602"/>
            <a:ext cx="2510286" cy="21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054" y="282821"/>
            <a:ext cx="23029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432" y="357522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37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Dangers of numbers-only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69" y="1276905"/>
            <a:ext cx="2323810" cy="18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Student</a:t>
            </a:r>
            <a:r>
              <a:rPr lang="en-US" dirty="0"/>
              <a:t>: You said to run </a:t>
            </a:r>
            <a:r>
              <a:rPr lang="en-US" dirty="0" err="1"/>
              <a:t>descriptives</a:t>
            </a:r>
            <a:r>
              <a:rPr lang="en-US" dirty="0"/>
              <a:t> and compute the correlation. What next?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Consultant</a:t>
            </a:r>
            <a:r>
              <a:rPr lang="en-US" dirty="0"/>
              <a:t>: Did you plot your data?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4" y="3429000"/>
            <a:ext cx="4000500" cy="30337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429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exactly</a:t>
            </a:r>
            <a:r>
              <a:rPr lang="en-US" dirty="0"/>
              <a:t> the same stats, the data could be </a:t>
            </a:r>
            <a:r>
              <a:rPr lang="en-US" i="1" dirty="0"/>
              <a:t>any</a:t>
            </a:r>
            <a:r>
              <a:rPr lang="en-US" dirty="0"/>
              <a:t> of these plots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53340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how this in done in R:  </a:t>
            </a:r>
            <a:r>
              <a:rPr lang="en-US" sz="1400" dirty="0">
                <a:hlinkClick r:id="rId4"/>
              </a:rPr>
              <a:t>https://cran.r-project.org/web/packages/datasauRus/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00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Sometimes, don’t need numbers at 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96" y="1676400"/>
            <a:ext cx="5182777" cy="4144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COVID transmission risk ~ Occupancy * Ventilation * Activity * Mask? * </a:t>
            </a:r>
            <a:r>
              <a:rPr lang="en-US" dirty="0" err="1"/>
              <a:t>Contact.time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 N.R. Jones et-al (2020). Two metres or one: what is the evidence for physical distancing in covid-19? </a:t>
            </a:r>
            <a:r>
              <a:rPr lang="en-US" sz="1200" i="1" dirty="0"/>
              <a:t>BMJ</a:t>
            </a:r>
            <a:r>
              <a:rPr lang="en-US" sz="1200" dirty="0"/>
              <a:t> 2020;370:m3223, </a:t>
            </a:r>
            <a:r>
              <a:rPr lang="en-US" sz="1200" i="1" dirty="0" err="1"/>
              <a:t>doi</a:t>
            </a:r>
            <a:r>
              <a:rPr lang="en-US" sz="1200" i="1" dirty="0"/>
              <a:t>: </a:t>
            </a:r>
            <a:r>
              <a:rPr lang="en-US" sz="1200" i="1" dirty="0">
                <a:hlinkClick r:id="rId3"/>
              </a:rPr>
              <a:t>https://doi.org/10.1136/bmj.m3223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05000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complex 5-way table, whose message is clearly shown w/o numbers</a:t>
            </a:r>
          </a:p>
          <a:p>
            <a:endParaRPr lang="en-US" dirty="0"/>
          </a:p>
          <a:p>
            <a:r>
              <a:rPr lang="en-US" dirty="0"/>
              <a:t>There are 1+ unusual cells here.  Can you see them?</a:t>
            </a:r>
          </a:p>
        </p:txBody>
      </p:sp>
    </p:spTree>
    <p:extLst>
      <p:ext uri="{BB962C8B-B14F-4D97-AF65-F5344CB8AC3E}">
        <p14:creationId xmlns:p14="http://schemas.microsoft.com/office/powerpoint/2010/main" val="329084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you do need tables– make them pretty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Several R packages make it easier to construct informative &amp; pretty semi-graphic tables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667000"/>
            <a:ext cx="5947410" cy="376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4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r>
              <a:rPr lang="en-US" sz="2000" dirty="0" err="1"/>
              <a:t>Xs</a:t>
            </a:r>
            <a:r>
              <a:rPr lang="en-US" sz="2000" dirty="0"/>
              <a:t>: quantitative predictors, factors, interactions, …</a:t>
            </a:r>
          </a:p>
          <a:p>
            <a:r>
              <a:rPr lang="en-US" sz="2400" dirty="0"/>
              <a:t>Assumptions</a:t>
            </a:r>
            <a:r>
              <a:rPr lang="en-US" sz="2800" dirty="0"/>
              <a:t>: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Linearity</a:t>
            </a:r>
            <a:r>
              <a:rPr lang="en-US" altLang="en-US" sz="2000" dirty="0"/>
              <a:t>: Predictors (possibly transformed) are linearly related to the outcome, </a:t>
            </a:r>
            <a:r>
              <a:rPr lang="en-US" altLang="en-US" sz="2000" b="1" dirty="0"/>
              <a:t>y</a:t>
            </a:r>
            <a:r>
              <a:rPr lang="en-US" altLang="en-US" sz="2000" dirty="0"/>
              <a:t>.  [</a:t>
            </a:r>
            <a:r>
              <a:rPr lang="en-US" altLang="en-US" sz="2000" dirty="0">
                <a:solidFill>
                  <a:srgbClr val="660033"/>
                </a:solidFill>
              </a:rPr>
              <a:t>This just means linear in the </a:t>
            </a:r>
            <a:r>
              <a:rPr lang="en-US" altLang="en-US" sz="2000" b="1" dirty="0">
                <a:solidFill>
                  <a:srgbClr val="660033"/>
                </a:solidFill>
              </a:rPr>
              <a:t>parameters</a:t>
            </a:r>
            <a:r>
              <a:rPr lang="en-US" altLang="en-US" sz="2000" dirty="0">
                <a:solidFill>
                  <a:srgbClr val="660033"/>
                </a:solidFill>
              </a:rPr>
              <a:t>.]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Specification</a:t>
            </a:r>
            <a:r>
              <a:rPr lang="en-US" altLang="en-US" sz="2000" dirty="0"/>
              <a:t>: No important predictors have been omitted; only important ones included. [</a:t>
            </a:r>
            <a:r>
              <a:rPr lang="en-US" altLang="en-US" sz="2000" dirty="0">
                <a:solidFill>
                  <a:srgbClr val="660033"/>
                </a:solidFill>
              </a:rPr>
              <a:t>This is often key &amp; overlooked.]</a:t>
            </a:r>
          </a:p>
          <a:p>
            <a:pPr lvl="1"/>
            <a:r>
              <a:rPr lang="en-US" altLang="en-US" sz="2000" dirty="0"/>
              <a:t>The “holy trinity”: 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Independence</a:t>
            </a:r>
            <a:r>
              <a:rPr lang="en-US" altLang="en-US" sz="1800" dirty="0"/>
              <a:t>: the errors are uncorrelated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Homogeneity of variance</a:t>
            </a:r>
            <a:r>
              <a:rPr lang="en-US" altLang="en-US" sz="1800" dirty="0"/>
              <a:t>: </a:t>
            </a:r>
            <a:r>
              <a:rPr lang="en-US" altLang="en-US" sz="1800" dirty="0" err="1"/>
              <a:t>Var</a:t>
            </a:r>
            <a:r>
              <a:rPr lang="en-US" altLang="en-US" sz="1800" dirty="0"/>
              <a:t>(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dirty="0"/>
              <a:t>) = </a:t>
            </a:r>
            <a:r>
              <a:rPr lang="el-GR" altLang="en-US" sz="1800" dirty="0">
                <a:cs typeface="Arial" pitchFamily="34" charset="0"/>
              </a:rPr>
              <a:t>σ</a:t>
            </a:r>
            <a:r>
              <a:rPr lang="en-US" altLang="en-US" sz="1800" baseline="30000" dirty="0">
                <a:cs typeface="Arial" pitchFamily="34" charset="0"/>
              </a:rPr>
              <a:t>2</a:t>
            </a:r>
            <a:r>
              <a:rPr lang="en-US" altLang="en-US" sz="1800" dirty="0">
                <a:cs typeface="Arial" pitchFamily="34" charset="0"/>
              </a:rPr>
              <a:t> = constant</a:t>
            </a:r>
            <a:endParaRPr lang="el-GR" altLang="en-US" sz="1800" dirty="0">
              <a:cs typeface="Arial" pitchFamily="34" charset="0"/>
            </a:endParaRP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Normality</a:t>
            </a:r>
            <a:r>
              <a:rPr lang="en-US" altLang="en-US" sz="1800" dirty="0"/>
              <a:t>: 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baseline="-25000" dirty="0">
                <a:cs typeface="Arial" pitchFamily="34" charset="0"/>
              </a:rPr>
              <a:t> </a:t>
            </a:r>
            <a:r>
              <a:rPr lang="en-US" altLang="en-US" sz="1800" dirty="0">
                <a:cs typeface="Arial" pitchFamily="34" charset="0"/>
              </a:rPr>
              <a:t>have a normal distribution</a:t>
            </a:r>
            <a:endParaRPr lang="en-US" altLang="en-US" sz="1800" dirty="0"/>
          </a:p>
          <a:p>
            <a:pPr lvl="2"/>
            <a:endParaRPr lang="en-US" altLang="en-US" sz="1600" dirty="0">
              <a:solidFill>
                <a:srgbClr val="660033"/>
              </a:solidFill>
            </a:endParaRPr>
          </a:p>
          <a:p>
            <a:pPr lvl="1"/>
            <a:endParaRPr lang="en-US" altLang="en-US" sz="2000" dirty="0">
              <a:solidFill>
                <a:srgbClr val="660033"/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29093"/>
              </p:ext>
            </p:extLst>
          </p:nvPr>
        </p:nvGraphicFramePr>
        <p:xfrm>
          <a:off x="1524000" y="1579688"/>
          <a:ext cx="70548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Equation" r:id="rId3" imgW="2527300" imgH="241300" progId="Equation.DSMT4">
                  <p:embed/>
                </p:oleObj>
              </mc:Choice>
              <mc:Fallback>
                <p:oleObj name="Equation" r:id="rId3" imgW="2527300" imgH="241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579688"/>
                        <a:ext cx="705485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453588"/>
              </p:ext>
            </p:extLst>
          </p:nvPr>
        </p:nvGraphicFramePr>
        <p:xfrm>
          <a:off x="6781800" y="4800600"/>
          <a:ext cx="19812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Equation" r:id="rId5" imgW="1002865" imgH="241195" progId="Equation.DSMT4">
                  <p:embed/>
                </p:oleObj>
              </mc:Choice>
              <mc:Fallback>
                <p:oleObj name="Equation" r:id="rId5" imgW="1002865" imgH="241195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00600"/>
                        <a:ext cx="19812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Brace 6"/>
          <p:cNvSpPr/>
          <p:nvPr/>
        </p:nvSpPr>
        <p:spPr>
          <a:xfrm>
            <a:off x="6248400" y="4648200"/>
            <a:ext cx="381000" cy="914400"/>
          </a:xfrm>
          <a:prstGeom prst="rightBrace">
            <a:avLst/>
          </a:prstGeom>
          <a:ln w="22225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91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plots:</a:t>
                </a:r>
              </a:p>
              <a:p>
                <a:pPr lvl="1"/>
                <a:r>
                  <a:rPr lang="en-US" dirty="0"/>
                  <a:t>plot response (y) vs. predictors, with smooth summaries</a:t>
                </a:r>
              </a:p>
              <a:p>
                <a:pPr lvl="1"/>
                <a:r>
                  <a:rPr lang="en-US" dirty="0"/>
                  <a:t>scatterplot matrix --- all pairs</a:t>
                </a:r>
              </a:p>
              <a:p>
                <a:r>
                  <a:rPr lang="en-US" dirty="0"/>
                  <a:t>Model (effect) plots</a:t>
                </a:r>
              </a:p>
              <a:p>
                <a:pPr lvl="1"/>
                <a:r>
                  <a:rPr lang="en-US" dirty="0"/>
                  <a:t>plot predicted response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vs. predictors, controlling for variables not shown.</a:t>
                </a:r>
              </a:p>
              <a:p>
                <a:r>
                  <a:rPr lang="en-US" dirty="0"/>
                  <a:t>Diagnostic plots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68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Occupational Prestige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on prestige of 102 occupations and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education (years)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income ($)</a:t>
            </a:r>
          </a:p>
          <a:p>
            <a:pPr lvl="1">
              <a:spcBef>
                <a:spcPts val="0"/>
              </a:spcBef>
            </a:pPr>
            <a:r>
              <a:rPr lang="en-US" dirty="0"/>
              <a:t>% women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type (Blue Collar, Professional, White Collar)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3962400"/>
            <a:ext cx="7315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&gt; head(Prestige)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            education income women prestige census type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gov.administrators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13.11  12351 11.16     68.8   1113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general.managers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12.26  25879  4.02     69.1   1130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accountants             12.77   9271 15.70     63.4   1171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purchasing.officers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11.42   8865  9.11     56.8   1175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chemists                14.62   8403 11.68     73.5   2111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physicists              15.64  11030  5.13     77.6   2113 prof</a:t>
            </a:r>
          </a:p>
        </p:txBody>
      </p:sp>
    </p:spTree>
    <p:extLst>
      <p:ext uri="{BB962C8B-B14F-4D97-AF65-F5344CB8AC3E}">
        <p14:creationId xmlns:p14="http://schemas.microsoft.com/office/powerpoint/2010/main" val="2801766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Scatterplots are most useful when enhanced with annotations &amp; statistical summaries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05000"/>
            <a:ext cx="297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show marginal distributions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ellipse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regression line</a:t>
            </a:r>
            <a:r>
              <a:rPr lang="en-US" dirty="0"/>
              <a:t> show the linear model, prestige ~ income</a:t>
            </a:r>
          </a:p>
          <a:p>
            <a:endParaRPr lang="en-US" dirty="0"/>
          </a:p>
          <a:p>
            <a:r>
              <a:rPr lang="en-US" dirty="0"/>
              <a:t>Point labels show possible outliers</a:t>
            </a:r>
          </a:p>
          <a:p>
            <a:endParaRPr lang="en-US" dirty="0"/>
          </a:p>
          <a:p>
            <a:r>
              <a:rPr lang="en-US" dirty="0"/>
              <a:t>Smoothed (loess) curve and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CI</a:t>
            </a:r>
            <a:r>
              <a:rPr lang="en-US" dirty="0"/>
              <a:t> show the trend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828316"/>
            <a:ext cx="5239006" cy="43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83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832" y="3440106"/>
            <a:ext cx="3576574" cy="295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car::scatterplot() </a:t>
            </a:r>
            <a:r>
              <a:rPr lang="en-US" dirty="0"/>
              <a:t>provides all of these enhancements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736318"/>
            <a:ext cx="6934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smooth = list(smoother=</a:t>
            </a:r>
            <a:r>
              <a:rPr lang="en-US" sz="1400" dirty="0" err="1">
                <a:latin typeface="Lucida Console" pitchFamily="49" charset="0"/>
              </a:rPr>
              <a:t>loessLine</a:t>
            </a:r>
            <a:r>
              <a:rPr lang="en-US" sz="1400" dirty="0">
                <a:latin typeface="Lucida Console" pitchFamily="49" charset="0"/>
              </a:rPr>
              <a:t>,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lty.smooth</a:t>
            </a:r>
            <a:r>
              <a:rPr lang="en-US" sz="1400" dirty="0">
                <a:latin typeface="Lucida Console" pitchFamily="49" charset="0"/>
              </a:rPr>
              <a:t> = 1, </a:t>
            </a:r>
            <a:r>
              <a:rPr lang="en-US" sz="1400" dirty="0" err="1">
                <a:latin typeface="Lucida Console" pitchFamily="49" charset="0"/>
              </a:rPr>
              <a:t>col.smooth</a:t>
            </a:r>
            <a:r>
              <a:rPr lang="en-US" sz="1400" dirty="0">
                <a:latin typeface="Lucida Console" pitchFamily="49" charset="0"/>
              </a:rPr>
              <a:t> = "black", 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lwd.smooth</a:t>
            </a:r>
            <a:r>
              <a:rPr lang="en-US" sz="1400" dirty="0">
                <a:latin typeface="Lucida Console" pitchFamily="49" charset="0"/>
              </a:rPr>
              <a:t>=3, </a:t>
            </a:r>
            <a:r>
              <a:rPr lang="en-US" sz="1400" dirty="0" err="1">
                <a:latin typeface="Lucida Console" pitchFamily="49" charset="0"/>
              </a:rPr>
              <a:t>col.var</a:t>
            </a:r>
            <a:r>
              <a:rPr lang="en-US" sz="1400" dirty="0">
                <a:latin typeface="Lucida Console" pitchFamily="49" charset="0"/>
              </a:rPr>
              <a:t> = "</a:t>
            </a:r>
            <a:r>
              <a:rPr lang="en-US" sz="1400" dirty="0" err="1">
                <a:latin typeface="Lucida Console" pitchFamily="49" charset="0"/>
              </a:rPr>
              <a:t>darkgreen</a:t>
            </a:r>
            <a:r>
              <a:rPr lang="en-US" sz="1400" dirty="0">
                <a:latin typeface="Lucida Console" pitchFamily="49" charset="0"/>
              </a:rPr>
              <a:t>"),</a:t>
            </a:r>
          </a:p>
          <a:p>
            <a:r>
              <a:rPr lang="en-US" sz="1400" dirty="0">
                <a:latin typeface="Lucida Console" pitchFamily="49" charset="0"/>
              </a:rPr>
              <a:t>            ellipse = list(levels = 0.68),</a:t>
            </a:r>
          </a:p>
          <a:p>
            <a:r>
              <a:rPr lang="en-US" sz="1400" dirty="0">
                <a:latin typeface="Lucida Console" pitchFamily="49" charset="0"/>
              </a:rPr>
              <a:t>            id = list(n=4, col="black", </a:t>
            </a:r>
            <a:r>
              <a:rPr lang="en-US" sz="1400" dirty="0" err="1">
                <a:latin typeface="Lucida Console" pitchFamily="49" charset="0"/>
              </a:rPr>
              <a:t>cex</a:t>
            </a:r>
            <a:r>
              <a:rPr lang="en-US" sz="1400" dirty="0">
                <a:latin typeface="Lucida Console" pitchFamily="49" charset="0"/>
              </a:rPr>
              <a:t>=1.2))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9624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distribution of income &amp; non-linear relation suggest need for a transformation</a:t>
            </a:r>
          </a:p>
          <a:p>
            <a:endParaRPr lang="en-US" dirty="0"/>
          </a:p>
          <a:p>
            <a:r>
              <a:rPr lang="en-US" dirty="0"/>
              <a:t>Arrow rule: move on the scale of powers in direction of the bulge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781800" y="3962400"/>
            <a:ext cx="1219200" cy="114300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33600"/>
            <a:ext cx="526251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log(income)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66538"/>
            <a:ext cx="5334000" cy="116955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 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>
                <a:solidFill>
                  <a:srgbClr val="FF0000"/>
                </a:solidFill>
                <a:latin typeface="Lucida Console" pitchFamily="49" charset="0"/>
              </a:rPr>
              <a:t>log = "x",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…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9718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now ~ symmetric</a:t>
            </a:r>
          </a:p>
          <a:p>
            <a:endParaRPr lang="en-US" dirty="0"/>
          </a:p>
          <a:p>
            <a:r>
              <a:rPr lang="en-US" dirty="0"/>
              <a:t>Relation closer to linear</a:t>
            </a:r>
          </a:p>
        </p:txBody>
      </p:sp>
    </p:spTree>
    <p:extLst>
      <p:ext uri="{BB962C8B-B14F-4D97-AF65-F5344CB8AC3E}">
        <p14:creationId xmlns:p14="http://schemas.microsoft.com/office/powerpoint/2010/main" val="1304147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Stratify by type?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14862"/>
            <a:ext cx="5262510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82000" cy="132343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scatterplot(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income | type</a:t>
            </a:r>
            <a:r>
              <a:rPr lang="en-US" sz="1600" dirty="0">
                <a:latin typeface="Lucida Console" pitchFamily="49" charset="0"/>
              </a:rPr>
              <a:t>, data=Prestige,</a:t>
            </a:r>
          </a:p>
          <a:p>
            <a:r>
              <a:rPr lang="en-US" sz="1600" dirty="0">
                <a:latin typeface="Lucida Console" pitchFamily="49" charset="0"/>
              </a:rPr>
              <a:t>      col = c("blue", "red", "</a:t>
            </a:r>
            <a:r>
              <a:rPr lang="en-US" sz="1600" dirty="0" err="1">
                <a:latin typeface="Lucida Console" pitchFamily="49" charset="0"/>
              </a:rPr>
              <a:t>darkgreen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</a:t>
            </a:r>
            <a:r>
              <a:rPr lang="en-US" sz="1600" dirty="0" err="1">
                <a:latin typeface="Lucida Console" pitchFamily="49" charset="0"/>
              </a:rPr>
              <a:t>pch</a:t>
            </a:r>
            <a:r>
              <a:rPr lang="en-US" sz="1600" dirty="0">
                <a:latin typeface="Lucida Console" pitchFamily="49" charset="0"/>
              </a:rPr>
              <a:t> = 15:17,</a:t>
            </a:r>
          </a:p>
          <a:p>
            <a:r>
              <a:rPr lang="en-US" sz="1600" dirty="0">
                <a:latin typeface="Lucida Console" pitchFamily="49" charset="0"/>
              </a:rPr>
              <a:t>      legend = list(</a:t>
            </a:r>
            <a:r>
              <a:rPr lang="en-US" sz="1600" dirty="0" err="1">
                <a:latin typeface="Lucida Console" pitchFamily="49" charset="0"/>
              </a:rPr>
              <a:t>coords</a:t>
            </a:r>
            <a:r>
              <a:rPr lang="en-US" sz="1600" dirty="0">
                <a:latin typeface="Lucida Console" pitchFamily="49" charset="0"/>
              </a:rPr>
              <a:t>="</a:t>
            </a:r>
            <a:r>
              <a:rPr lang="en-US" sz="1600" dirty="0" err="1">
                <a:latin typeface="Lucida Console" pitchFamily="49" charset="0"/>
              </a:rPr>
              <a:t>bottomright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smooth=list(smoother=</a:t>
            </a:r>
            <a:r>
              <a:rPr lang="en-US" sz="1600" dirty="0" err="1">
                <a:latin typeface="Lucida Console" pitchFamily="49" charset="0"/>
              </a:rPr>
              <a:t>loessLine</a:t>
            </a:r>
            <a:r>
              <a:rPr lang="en-US" sz="1600" dirty="0">
                <a:latin typeface="Lucida Console" pitchFamily="49" charset="0"/>
              </a:rPr>
              <a:t>, </a:t>
            </a:r>
            <a:r>
              <a:rPr lang="en-US" sz="1600" dirty="0" err="1">
                <a:latin typeface="Lucida Console" pitchFamily="49" charset="0"/>
              </a:rPr>
              <a:t>var</a:t>
            </a:r>
            <a:r>
              <a:rPr lang="en-US" sz="1600" dirty="0">
                <a:latin typeface="Lucida Console" pitchFamily="49" charset="0"/>
              </a:rPr>
              <a:t>=FALSE, span=1,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124200"/>
            <a:ext cx="3124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Formula: </a:t>
            </a:r>
            <a:r>
              <a:rPr lang="en-US" dirty="0">
                <a:solidFill>
                  <a:srgbClr val="FF0000"/>
                </a:solidFill>
              </a:rPr>
              <a:t>| type </a:t>
            </a:r>
            <a:r>
              <a:rPr lang="en-US" dirty="0">
                <a:sym typeface="Symbol"/>
              </a:rPr>
              <a:t> “given type”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Different slopes: interaction of income * type</a:t>
            </a:r>
          </a:p>
          <a:p>
            <a:endParaRPr lang="en-US" dirty="0"/>
          </a:p>
          <a:p>
            <a:r>
              <a:rPr lang="en-US" dirty="0"/>
              <a:t>Provides another explanation of the non-linear relation</a:t>
            </a:r>
          </a:p>
          <a:p>
            <a:endParaRPr lang="en-US" dirty="0"/>
          </a:p>
          <a:p>
            <a:r>
              <a:rPr lang="en-US" dirty="0"/>
              <a:t>This is a new finding!</a:t>
            </a:r>
          </a:p>
        </p:txBody>
      </p:sp>
    </p:spTree>
    <p:extLst>
      <p:ext uri="{BB962C8B-B14F-4D97-AF65-F5344CB8AC3E}">
        <p14:creationId xmlns:p14="http://schemas.microsoft.com/office/powerpoint/2010/main" val="2894520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need for this course</a:t>
            </a:r>
          </a:p>
          <a:p>
            <a:r>
              <a:rPr lang="en-US" dirty="0"/>
              <a:t>Why plot your data?</a:t>
            </a:r>
          </a:p>
          <a:p>
            <a:r>
              <a:rPr lang="en-US" dirty="0"/>
              <a:t>Data plots</a:t>
            </a:r>
          </a:p>
          <a:p>
            <a:r>
              <a:rPr lang="en-US" dirty="0"/>
              <a:t>Model (effect) plots</a:t>
            </a:r>
          </a:p>
          <a:p>
            <a:r>
              <a:rPr lang="en-US" dirty="0"/>
              <a:t>Diagnostic plots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78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706214"/>
            <a:ext cx="4153558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73450"/>
            <a:ext cx="5486400" cy="156966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scatterplotMatrix</a:t>
            </a:r>
            <a:r>
              <a:rPr lang="en-US" sz="1600" dirty="0">
                <a:solidFill>
                  <a:srgbClr val="FF0000"/>
                </a:solidFill>
              </a:rPr>
              <a:t>(~ prestige + education + income + women 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data=Prestige,</a:t>
            </a:r>
          </a:p>
          <a:p>
            <a:r>
              <a:rPr lang="en-US" sz="1600" dirty="0"/>
              <a:t>             </a:t>
            </a:r>
            <a:r>
              <a:rPr lang="en-US" sz="1600" dirty="0" err="1"/>
              <a:t>regLine</a:t>
            </a:r>
            <a:r>
              <a:rPr lang="en-US" sz="1600" dirty="0"/>
              <a:t> = list(method=lm, </a:t>
            </a:r>
            <a:r>
              <a:rPr lang="en-US" sz="1600" dirty="0" err="1"/>
              <a:t>lty</a:t>
            </a:r>
            <a:r>
              <a:rPr lang="en-US" sz="1600" dirty="0"/>
              <a:t>=1, </a:t>
            </a:r>
            <a:r>
              <a:rPr lang="en-US" sz="1600" dirty="0" err="1"/>
              <a:t>lwd</a:t>
            </a:r>
            <a:r>
              <a:rPr lang="en-US" sz="1600" dirty="0"/>
              <a:t>=2, col="black"),</a:t>
            </a:r>
          </a:p>
          <a:p>
            <a:r>
              <a:rPr lang="en-US" sz="1600" dirty="0"/>
              <a:t>             smooth=list(smoother=</a:t>
            </a:r>
            <a:r>
              <a:rPr lang="en-US" sz="1600" dirty="0" err="1"/>
              <a:t>loessLine</a:t>
            </a:r>
            <a:r>
              <a:rPr lang="en-US" sz="1600" dirty="0"/>
              <a:t>, spread=FALSE,</a:t>
            </a:r>
          </a:p>
          <a:p>
            <a:r>
              <a:rPr lang="en-US" sz="1600" dirty="0"/>
              <a:t>                         </a:t>
            </a:r>
            <a:r>
              <a:rPr lang="en-US" sz="1600" dirty="0" err="1"/>
              <a:t>lty.smooth</a:t>
            </a:r>
            <a:r>
              <a:rPr lang="en-US" sz="1600" dirty="0"/>
              <a:t>=1, </a:t>
            </a:r>
            <a:r>
              <a:rPr lang="en-US" sz="1600" dirty="0" err="1"/>
              <a:t>lwd.smooth</a:t>
            </a:r>
            <a:r>
              <a:rPr lang="en-US" sz="1600" dirty="0"/>
              <a:t>=3, </a:t>
            </a:r>
            <a:r>
              <a:rPr lang="en-US" sz="1600" dirty="0" err="1"/>
              <a:t>col.smooth</a:t>
            </a:r>
            <a:r>
              <a:rPr lang="en-US" sz="1600" dirty="0"/>
              <a:t>="red"),</a:t>
            </a:r>
          </a:p>
          <a:p>
            <a:r>
              <a:rPr lang="en-US" sz="1600" dirty="0"/>
              <a:t>             ellipse=list(levels=0.68, </a:t>
            </a:r>
            <a:r>
              <a:rPr lang="en-US" sz="1600" dirty="0" err="1"/>
              <a:t>fill.alpha</a:t>
            </a:r>
            <a:r>
              <a:rPr lang="en-US" sz="1600" dirty="0"/>
              <a:t>=0.1))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104775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prestige vs. all predictors </a:t>
            </a:r>
          </a:p>
          <a:p>
            <a:endParaRPr lang="en-US" dirty="0"/>
          </a:p>
          <a:p>
            <a:r>
              <a:rPr lang="en-US" dirty="0"/>
              <a:t>diagonal: univariate distributions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income: + 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%women: bimodal</a:t>
            </a:r>
          </a:p>
          <a:p>
            <a:endParaRPr lang="en-US" dirty="0"/>
          </a:p>
          <a:p>
            <a:r>
              <a:rPr lang="en-US" dirty="0"/>
              <a:t>off-diagonal: relations among predictors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29000" y="3276600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249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5867400" cy="3970318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itchFamily="49" charset="0"/>
              </a:rPr>
              <a:t>&gt; </a:t>
            </a:r>
            <a:r>
              <a:rPr lang="en-US" sz="1200" b="1" dirty="0">
                <a:solidFill>
                  <a:srgbClr val="FF0000"/>
                </a:solidFill>
                <a:latin typeface="Lucida Console" pitchFamily="49" charset="0"/>
              </a:rPr>
              <a:t>mod1 &lt;- lm(prestige ~ education + poly(women, 2) +</a:t>
            </a:r>
          </a:p>
          <a:p>
            <a:r>
              <a:rPr lang="en-US" sz="1200" b="1" dirty="0">
                <a:solidFill>
                  <a:srgbClr val="FF0000"/>
                </a:solidFill>
                <a:latin typeface="Lucida Console" pitchFamily="49" charset="0"/>
              </a:rPr>
              <a:t>+                      log(income)*type, data=Prestige)</a:t>
            </a:r>
          </a:p>
          <a:p>
            <a:r>
              <a:rPr lang="en-US" sz="1200" dirty="0">
                <a:latin typeface="Lucida Console" pitchFamily="49" charset="0"/>
              </a:rPr>
              <a:t>&gt; </a:t>
            </a:r>
            <a:r>
              <a:rPr lang="en-US" sz="1200" b="1" dirty="0">
                <a:solidFill>
                  <a:srgbClr val="FF0000"/>
                </a:solidFill>
                <a:latin typeface="Lucida Console" pitchFamily="49" charset="0"/>
              </a:rPr>
              <a:t>summary(mod1)</a:t>
            </a:r>
          </a:p>
          <a:p>
            <a:endParaRPr lang="en-US" sz="1200" dirty="0">
              <a:latin typeface="Lucida Console" pitchFamily="49" charset="0"/>
            </a:endParaRPr>
          </a:p>
          <a:p>
            <a:r>
              <a:rPr lang="en-US" sz="1200" dirty="0">
                <a:latin typeface="Lucida Console" pitchFamily="49" charset="0"/>
              </a:rPr>
              <a:t>Coefficients:</a:t>
            </a:r>
          </a:p>
          <a:p>
            <a:r>
              <a:rPr lang="en-US" sz="1200" dirty="0">
                <a:latin typeface="Lucida Console" pitchFamily="49" charset="0"/>
              </a:rPr>
              <a:t>                     Estimate Std. Error t value </a:t>
            </a:r>
            <a:r>
              <a:rPr lang="en-US" sz="1200" dirty="0" err="1">
                <a:latin typeface="Lucida Console" pitchFamily="49" charset="0"/>
              </a:rPr>
              <a:t>Pr</a:t>
            </a:r>
            <a:r>
              <a:rPr lang="en-US" sz="1200" dirty="0">
                <a:latin typeface="Lucida Console" pitchFamily="49" charset="0"/>
              </a:rPr>
              <a:t>(&gt;|t|)    </a:t>
            </a:r>
          </a:p>
          <a:p>
            <a:r>
              <a:rPr lang="en-US" sz="1200" dirty="0">
                <a:latin typeface="Lucida Console" pitchFamily="49" charset="0"/>
              </a:rPr>
              <a:t>(Intercept)          -137.500     23.522   -5.85  8.2e-08 ***</a:t>
            </a:r>
          </a:p>
          <a:p>
            <a:r>
              <a:rPr lang="en-US" sz="1200" dirty="0">
                <a:latin typeface="Lucida Console" pitchFamily="49" charset="0"/>
              </a:rPr>
              <a:t>education               2.959      0.582    5.09  2.0e-06 ***</a:t>
            </a:r>
          </a:p>
          <a:p>
            <a:r>
              <a:rPr lang="en-US" sz="1200" dirty="0">
                <a:latin typeface="Lucida Console" pitchFamily="49" charset="0"/>
              </a:rPr>
              <a:t>poly(women, 2)1        28.339     10.190    2.78   0.0066 ** </a:t>
            </a:r>
          </a:p>
          <a:p>
            <a:r>
              <a:rPr lang="en-US" sz="1200" dirty="0">
                <a:latin typeface="Lucida Console" pitchFamily="49" charset="0"/>
              </a:rPr>
              <a:t>poly(women, 2)2        12.566      7.095    1.77   0.0800 .  </a:t>
            </a:r>
          </a:p>
          <a:p>
            <a:r>
              <a:rPr lang="en-US" sz="1200" dirty="0">
                <a:latin typeface="Lucida Console" pitchFamily="49" charset="0"/>
              </a:rPr>
              <a:t>log(income)            17.514      2.916    6.01  4.1e-08 ***</a:t>
            </a:r>
          </a:p>
          <a:p>
            <a:r>
              <a:rPr lang="en-US" sz="1200" dirty="0" err="1">
                <a:latin typeface="Lucida Console" pitchFamily="49" charset="0"/>
              </a:rPr>
              <a:t>typeprof</a:t>
            </a:r>
            <a:r>
              <a:rPr lang="en-US" sz="1200" dirty="0">
                <a:latin typeface="Lucida Console" pitchFamily="49" charset="0"/>
              </a:rPr>
              <a:t>               74.276     30.736    2.42   0.0177 *  </a:t>
            </a:r>
          </a:p>
          <a:p>
            <a:r>
              <a:rPr lang="en-US" sz="1200" dirty="0" err="1">
                <a:latin typeface="Lucida Console" pitchFamily="49" charset="0"/>
              </a:rPr>
              <a:t>typewc</a:t>
            </a:r>
            <a:r>
              <a:rPr lang="en-US" sz="1200" dirty="0">
                <a:latin typeface="Lucida Console" pitchFamily="49" charset="0"/>
              </a:rPr>
              <a:t>                  0.969     39.495    0.02   0.9805    </a:t>
            </a:r>
          </a:p>
          <a:p>
            <a:r>
              <a:rPr lang="en-US" sz="1200" dirty="0">
                <a:latin typeface="Lucida Console" pitchFamily="49" charset="0"/>
              </a:rPr>
              <a:t>log(income):</a:t>
            </a:r>
            <a:r>
              <a:rPr lang="en-US" sz="1200" dirty="0" err="1">
                <a:latin typeface="Lucida Console" pitchFamily="49" charset="0"/>
              </a:rPr>
              <a:t>typeprof</a:t>
            </a:r>
            <a:r>
              <a:rPr lang="en-US" sz="1200" dirty="0">
                <a:latin typeface="Lucida Console" pitchFamily="49" charset="0"/>
              </a:rPr>
              <a:t>   -7.698      3.451   -2.23   0.0282 *  </a:t>
            </a:r>
          </a:p>
          <a:p>
            <a:r>
              <a:rPr lang="en-US" sz="1200" dirty="0">
                <a:latin typeface="Lucida Console" pitchFamily="49" charset="0"/>
              </a:rPr>
              <a:t>log(income):</a:t>
            </a:r>
            <a:r>
              <a:rPr lang="en-US" sz="1200" dirty="0" err="1">
                <a:latin typeface="Lucida Console" pitchFamily="49" charset="0"/>
              </a:rPr>
              <a:t>typewc</a:t>
            </a:r>
            <a:r>
              <a:rPr lang="en-US" sz="1200" dirty="0">
                <a:latin typeface="Lucida Console" pitchFamily="49" charset="0"/>
              </a:rPr>
              <a:t>     -0.466      4.620   -0.10   0.9199    </a:t>
            </a:r>
          </a:p>
          <a:p>
            <a:r>
              <a:rPr lang="en-US" sz="1200" dirty="0">
                <a:latin typeface="Lucida Console" pitchFamily="49" charset="0"/>
              </a:rPr>
              <a:t>---</a:t>
            </a:r>
          </a:p>
          <a:p>
            <a:r>
              <a:rPr lang="en-US" sz="1200" dirty="0" err="1">
                <a:latin typeface="Lucida Console" pitchFamily="49" charset="0"/>
              </a:rPr>
              <a:t>Signif</a:t>
            </a:r>
            <a:r>
              <a:rPr lang="en-US" sz="1200" dirty="0">
                <a:latin typeface="Lucida Console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itchFamily="49" charset="0"/>
            </a:endParaRPr>
          </a:p>
          <a:p>
            <a:r>
              <a:rPr lang="en-US" sz="1200" dirty="0">
                <a:latin typeface="Lucida Console" pitchFamily="49" charset="0"/>
              </a:rPr>
              <a:t>Multiple R-squared:  </a:t>
            </a:r>
            <a:r>
              <a:rPr lang="en-US" sz="1200" dirty="0">
                <a:solidFill>
                  <a:srgbClr val="FF0000"/>
                </a:solidFill>
                <a:latin typeface="Lucida Console" pitchFamily="49" charset="0"/>
              </a:rPr>
              <a:t>0.879</a:t>
            </a:r>
            <a:r>
              <a:rPr lang="en-US" sz="1200" dirty="0">
                <a:latin typeface="Lucida Console" pitchFamily="49" charset="0"/>
              </a:rPr>
              <a:t>,	Adjusted R-squared:  0.868 </a:t>
            </a:r>
          </a:p>
          <a:p>
            <a:r>
              <a:rPr lang="en-US" sz="1200" dirty="0">
                <a:latin typeface="Lucida Console" pitchFamily="49" charset="0"/>
              </a:rPr>
              <a:t>F-statistic: 81.1 on 8 and 89 DF,  p-value: &lt;2e-16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92361" y="1295399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allow women</a:t>
            </a:r>
            <a:r>
              <a:rPr lang="en-US" sz="1600" baseline="30000" dirty="0"/>
              <a:t>2</a:t>
            </a:r>
            <a:r>
              <a:rPr lang="en-US" sz="1600" dirty="0"/>
              <a:t> term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interaction of log(income) and type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76999" y="4865077"/>
            <a:ext cx="217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Fits very well!</a:t>
            </a:r>
          </a:p>
        </p:txBody>
      </p:sp>
      <p:sp>
        <p:nvSpPr>
          <p:cNvPr id="7" name="Oval 6"/>
          <p:cNvSpPr/>
          <p:nvPr/>
        </p:nvSpPr>
        <p:spPr>
          <a:xfrm>
            <a:off x="2331427" y="4744943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9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</p:spPr>
            <p:txBody>
              <a:bodyPr/>
              <a:lstStyle/>
              <a:p>
                <a:r>
                  <a:rPr lang="en-US" dirty="0"/>
                  <a:t>We’d like to see plots of the predicted value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of the response against predictors</a:t>
                </a:r>
              </a:p>
              <a:p>
                <a:pPr lvl="1"/>
                <a:r>
                  <a:rPr lang="en-US" dirty="0"/>
                  <a:t>But must control for other predictors not shown in a given plot</a:t>
                </a:r>
              </a:p>
              <a:p>
                <a:pPr lvl="1"/>
                <a:r>
                  <a:rPr lang="en-US" dirty="0"/>
                  <a:t>Variables not shown in a given plot are averaged over.</a:t>
                </a:r>
              </a:p>
              <a:p>
                <a:pPr lvl="1"/>
                <a:r>
                  <a:rPr lang="en-US" dirty="0"/>
                  <a:t>Slopes of lines reflect the partial coefficient in the model</a:t>
                </a:r>
              </a:p>
              <a:p>
                <a:pPr lvl="1"/>
                <a:r>
                  <a:rPr lang="en-US" dirty="0"/>
                  <a:t>Partial residuals can be shown also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  <a:blipFill rotWithShape="1">
                <a:blip r:embed="rId2"/>
                <a:stretch>
                  <a:fillRect l="-1852" t="-2345" r="-2222" b="-3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details, see </a:t>
            </a:r>
            <a:r>
              <a:rPr lang="en-US" sz="1400" dirty="0">
                <a:latin typeface="Lucida Sans Typewriter" pitchFamily="49" charset="0"/>
              </a:rPr>
              <a:t>vignette(“predictor-effects-gallery”, package=“effects)</a:t>
            </a:r>
          </a:p>
        </p:txBody>
      </p:sp>
    </p:spTree>
    <p:extLst>
      <p:ext uri="{BB962C8B-B14F-4D97-AF65-F5344CB8AC3E}">
        <p14:creationId xmlns:p14="http://schemas.microsoft.com/office/powerpoint/2010/main" val="798201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education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partial slope for education.</a:t>
            </a:r>
          </a:p>
          <a:p>
            <a:endParaRPr lang="en-US" dirty="0"/>
          </a:p>
          <a:p>
            <a:r>
              <a:rPr lang="en-US" dirty="0"/>
              <a:t>For each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 year in education, fitted prestige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2.96 points, (other predictors held fixed)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52" y="2404872"/>
            <a:ext cx="5409051" cy="4324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923" y="1295400"/>
            <a:ext cx="8217877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library("effects")</a:t>
            </a:r>
          </a:p>
          <a:p>
            <a:r>
              <a:rPr lang="en-US" dirty="0">
                <a:latin typeface="Lucida Console" pitchFamily="49" charset="0"/>
              </a:rPr>
              <a:t>mod1.e1 &lt;- </a:t>
            </a:r>
            <a:r>
              <a:rPr lang="en-US" b="1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("education", mod1)</a:t>
            </a:r>
          </a:p>
          <a:p>
            <a:r>
              <a:rPr lang="en-US" dirty="0">
                <a:latin typeface="Lucida Console" pitchFamily="49" charset="0"/>
              </a:rPr>
              <a:t>plot(mod1.e1)</a:t>
            </a:r>
          </a:p>
        </p:txBody>
      </p:sp>
    </p:spTree>
    <p:extLst>
      <p:ext uri="{BB962C8B-B14F-4D97-AF65-F5344CB8AC3E}">
        <p14:creationId xmlns:p14="http://schemas.microsoft.com/office/powerpoint/2010/main" val="2185033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03224"/>
            <a:ext cx="5433318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residuals show the residual of prestige controlling for other predictors</a:t>
            </a:r>
          </a:p>
          <a:p>
            <a:endParaRPr lang="en-US" dirty="0"/>
          </a:p>
          <a:p>
            <a:r>
              <a:rPr lang="en-US" dirty="0"/>
              <a:t>Unusual points here would signal undue influence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923" y="1219200"/>
            <a:ext cx="8217877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mod1.e1a &lt;- </a:t>
            </a:r>
            <a:r>
              <a:rPr lang="en-US" sz="1600" b="1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("education", mod1, 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residuals=TRUE</a:t>
            </a:r>
            <a:r>
              <a:rPr lang="en-US" sz="1600" dirty="0">
                <a:latin typeface="Lucida Console" pitchFamily="49" charset="0"/>
              </a:rPr>
              <a:t>)</a:t>
            </a:r>
          </a:p>
          <a:p>
            <a:r>
              <a:rPr lang="en-US" sz="1600" dirty="0">
                <a:latin typeface="Lucida Console" pitchFamily="49" charset="0"/>
              </a:rPr>
              <a:t>plot(mod1.e1a, </a:t>
            </a:r>
          </a:p>
          <a:p>
            <a:r>
              <a:rPr lang="en-US" sz="1600" dirty="0">
                <a:latin typeface="Lucida Console" pitchFamily="49" charset="0"/>
              </a:rPr>
              <a:t>     residuals.pch=16, id=list(n=4, col="black"))</a:t>
            </a:r>
          </a:p>
        </p:txBody>
      </p:sp>
    </p:spTree>
    <p:extLst>
      <p:ext uri="{BB962C8B-B14F-4D97-AF65-F5344CB8AC3E}">
        <p14:creationId xmlns:p14="http://schemas.microsoft.com/office/powerpoint/2010/main" val="49598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women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52" y="2404872"/>
            <a:ext cx="5433318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mod1.e2 &lt;- </a:t>
            </a:r>
            <a:r>
              <a:rPr lang="en-US" sz="1600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("women", mod1, residuals=TRUE)</a:t>
            </a:r>
          </a:p>
          <a:p>
            <a:r>
              <a:rPr lang="en-US" sz="1600" dirty="0">
                <a:latin typeface="Lucida Console" pitchFamily="49" charset="0"/>
              </a:rPr>
              <a:t>plot(mod1.e2, </a:t>
            </a:r>
            <a:r>
              <a:rPr lang="en-US" sz="1600" dirty="0" err="1">
                <a:latin typeface="Lucida Console" pitchFamily="49" charset="0"/>
              </a:rPr>
              <a:t>ylim</a:t>
            </a:r>
            <a:r>
              <a:rPr lang="en-US" sz="1600" dirty="0">
                <a:latin typeface="Lucida Console" pitchFamily="49" charset="0"/>
              </a:rPr>
              <a:t>=c(40, 65),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=4,</a:t>
            </a:r>
          </a:p>
          <a:p>
            <a:r>
              <a:rPr lang="en-US" sz="1600" dirty="0">
                <a:latin typeface="Lucida Console" pitchFamily="49" charset="0"/>
              </a:rPr>
              <a:t>     residuals.pch=16)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743200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Surprise!</a:t>
            </a:r>
          </a:p>
          <a:p>
            <a:r>
              <a:rPr lang="en-US" dirty="0"/>
              <a:t>Prestige of occupations </a:t>
            </a:r>
            <a:r>
              <a:rPr lang="en-US" dirty="0">
                <a:sym typeface="Symbol"/>
              </a:rPr>
              <a:t> with % women (controlling for other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88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income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52" y="2404872"/>
            <a:ext cx="5433318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30580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plot(</a:t>
            </a:r>
            <a:r>
              <a:rPr lang="en-US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("income", mod1),</a:t>
            </a:r>
          </a:p>
          <a:p>
            <a:r>
              <a:rPr lang="en-US" dirty="0">
                <a:latin typeface="Lucida Console" pitchFamily="49" charset="0"/>
              </a:rPr>
              <a:t>     lines=list(multiline=TRUE, </a:t>
            </a:r>
            <a:r>
              <a:rPr lang="en-US" dirty="0" err="1">
                <a:latin typeface="Lucida Console" pitchFamily="49" charset="0"/>
              </a:rPr>
              <a:t>lwd</a:t>
            </a:r>
            <a:r>
              <a:rPr lang="en-US" dirty="0">
                <a:latin typeface="Lucida Console" pitchFamily="49" charset="0"/>
              </a:rPr>
              <a:t>=3),</a:t>
            </a:r>
          </a:p>
          <a:p>
            <a:r>
              <a:rPr lang="en-US" dirty="0">
                <a:latin typeface="Lucida Console" pitchFamily="49" charset="0"/>
              </a:rPr>
              <a:t>     </a:t>
            </a:r>
            <a:r>
              <a:rPr lang="en-US" dirty="0" err="1">
                <a:latin typeface="Lucida Console" pitchFamily="49" charset="0"/>
              </a:rPr>
              <a:t>key.args</a:t>
            </a:r>
            <a:r>
              <a:rPr lang="en-US" dirty="0">
                <a:latin typeface="Lucida Console" pitchFamily="49" charset="0"/>
              </a:rPr>
              <a:t> = list(x=.7, y=.35))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968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interacts with type in the model</a:t>
            </a:r>
          </a:p>
          <a:p>
            <a:endParaRPr lang="en-US" dirty="0"/>
          </a:p>
          <a:p>
            <a:r>
              <a:rPr lang="en-US" dirty="0"/>
              <a:t>The plot is curved because log(income) is in the model</a:t>
            </a:r>
          </a:p>
        </p:txBody>
      </p:sp>
    </p:spTree>
    <p:extLst>
      <p:ext uri="{BB962C8B-B14F-4D97-AF65-F5344CB8AC3E}">
        <p14:creationId xmlns:p14="http://schemas.microsoft.com/office/powerpoint/2010/main" val="1160348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linear model,                   assumes:</a:t>
            </a:r>
          </a:p>
          <a:p>
            <a:pPr lvl="1"/>
            <a:r>
              <a:rPr lang="en-US" sz="2400" dirty="0"/>
              <a:t>Residuals,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are normally distributed,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~ N(0,</a:t>
            </a:r>
            <a:r>
              <a:rPr lang="en-US" sz="2400" dirty="0">
                <a:sym typeface="Symbol"/>
              </a:rPr>
              <a:t></a:t>
            </a:r>
            <a:r>
              <a:rPr lang="en-US" sz="2400" baseline="30000" dirty="0">
                <a:sym typeface="Symbol"/>
              </a:rPr>
              <a:t>2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(Normality not required for </a:t>
            </a:r>
            <a:r>
              <a:rPr lang="en-US" sz="2400" b="1" dirty="0" err="1">
                <a:sym typeface="Symbol"/>
              </a:rPr>
              <a:t>X</a:t>
            </a:r>
            <a:r>
              <a:rPr lang="en-US" sz="2400" dirty="0" err="1">
                <a:sym typeface="Symbol"/>
              </a:rPr>
              <a:t>s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Constant variance, </a:t>
            </a:r>
            <a:r>
              <a:rPr lang="en-US" sz="2400" dirty="0" err="1">
                <a:sym typeface="Symbol"/>
              </a:rPr>
              <a:t>Var</a:t>
            </a:r>
            <a:r>
              <a:rPr lang="en-US" sz="2400" dirty="0">
                <a:sym typeface="Symbol"/>
              </a:rPr>
              <a:t>(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) = </a:t>
            </a:r>
            <a:r>
              <a:rPr lang="en-US" sz="2400" baseline="30000" dirty="0">
                <a:sym typeface="Symbol"/>
              </a:rPr>
              <a:t>2</a:t>
            </a:r>
          </a:p>
          <a:p>
            <a:pPr lvl="1"/>
            <a:r>
              <a:rPr lang="en-US" sz="2400" dirty="0">
                <a:sym typeface="Symbol"/>
              </a:rPr>
              <a:t>Observations </a:t>
            </a:r>
            <a:r>
              <a:rPr lang="en-US" sz="2400" dirty="0" err="1">
                <a:sym typeface="Symbol"/>
              </a:rPr>
              <a:t>y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 are statistically independent</a:t>
            </a:r>
          </a:p>
          <a:p>
            <a:r>
              <a:rPr lang="en-US" sz="2800" dirty="0">
                <a:sym typeface="Symbol"/>
              </a:rPr>
              <a:t>Violations  inferences may not be valid</a:t>
            </a:r>
          </a:p>
          <a:p>
            <a:r>
              <a:rPr lang="en-US" sz="2800" dirty="0">
                <a:sym typeface="Symbol"/>
              </a:rPr>
              <a:t>A variety of plots can diagnose all these problems</a:t>
            </a:r>
          </a:p>
          <a:p>
            <a:r>
              <a:rPr lang="en-US" sz="2800" dirty="0">
                <a:sym typeface="Symbol"/>
              </a:rPr>
              <a:t>Other methods (</a:t>
            </a:r>
            <a:r>
              <a:rPr lang="en-US" sz="2800" dirty="0" err="1">
                <a:sym typeface="Symbol"/>
              </a:rPr>
              <a:t>boxCox</a:t>
            </a:r>
            <a:r>
              <a:rPr lang="en-US" sz="2800" dirty="0">
                <a:sym typeface="Symbol"/>
              </a:rPr>
              <a:t>, </a:t>
            </a:r>
            <a:r>
              <a:rPr lang="en-US" sz="2800" dirty="0" err="1">
                <a:sym typeface="Symbol"/>
              </a:rPr>
              <a:t>boxTidwell</a:t>
            </a:r>
            <a:r>
              <a:rPr lang="en-US" sz="2800" dirty="0">
                <a:sym typeface="Symbol"/>
              </a:rPr>
              <a:t>) diagnose the need for transformations of </a:t>
            </a:r>
            <a:r>
              <a:rPr lang="en-US" sz="2800" b="1" dirty="0">
                <a:sym typeface="Symbol"/>
              </a:rPr>
              <a:t>y</a:t>
            </a:r>
            <a:r>
              <a:rPr lang="en-US" sz="2800" dirty="0">
                <a:sym typeface="Symbol"/>
              </a:rPr>
              <a:t> or </a:t>
            </a:r>
            <a:r>
              <a:rPr lang="en-US" sz="2800" b="1" dirty="0" err="1">
                <a:sym typeface="Symbol"/>
              </a:rPr>
              <a:t>X</a:t>
            </a:r>
            <a:r>
              <a:rPr lang="en-US" sz="2800" dirty="0" err="1">
                <a:sym typeface="Symbol"/>
              </a:rPr>
              <a:t>s</a:t>
            </a:r>
            <a:r>
              <a:rPr lang="en-US" sz="2800" dirty="0">
                <a:sym typeface="Symbol"/>
              </a:rPr>
              <a:t>.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026685"/>
              </p:ext>
            </p:extLst>
          </p:nvPr>
        </p:nvGraphicFramePr>
        <p:xfrm>
          <a:off x="3886200" y="1181104"/>
          <a:ext cx="1400176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Equation" r:id="rId3" imgW="622080" imgH="203040" progId="Equation.DSMT4">
                  <p:embed/>
                </p:oleObj>
              </mc:Choice>
              <mc:Fallback>
                <p:oleObj name="Equation" r:id="rId3" imgW="6220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6200" y="1181104"/>
                        <a:ext cx="1400176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379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40" y="2133600"/>
            <a:ext cx="5505450" cy="4452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“regression quartet”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In R, plotting a </a:t>
            </a:r>
            <a:r>
              <a:rPr lang="en-US" altLang="en-US" b="1" dirty="0">
                <a:latin typeface="Courier New" pitchFamily="49" charset="0"/>
              </a:rPr>
              <a:t>lm</a:t>
            </a:r>
            <a:r>
              <a:rPr lang="en-US" altLang="en-US" dirty="0"/>
              <a:t> model object </a:t>
            </a:r>
            <a:r>
              <a:rPr lang="en-US" altLang="en-US" dirty="0">
                <a:cs typeface="Arial" charset="0"/>
                <a:sym typeface="Symbol"/>
              </a:rPr>
              <a:t></a:t>
            </a:r>
            <a:r>
              <a:rPr lang="en-US" altLang="en-US" dirty="0">
                <a:cs typeface="Arial" charset="0"/>
              </a:rPr>
              <a:t> the “regression quartet” of 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369" y="1644134"/>
            <a:ext cx="4384431" cy="36933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da-DK" dirty="0">
                <a:latin typeface="Lucida Console" pitchFamily="49" charset="0"/>
              </a:rPr>
              <a:t>plot(mod1, lwd=2, cex.lab=1.4)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14600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❶</a:t>
            </a:r>
            <a:r>
              <a:rPr lang="en-US" sz="1400" dirty="0"/>
              <a:t> </a:t>
            </a:r>
            <a:r>
              <a:rPr lang="en-US" sz="1600" dirty="0"/>
              <a:t>Residuals: should be flat vs. fitted values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❷</a:t>
            </a:r>
            <a:r>
              <a:rPr lang="en-US" sz="1400" dirty="0"/>
              <a:t> </a:t>
            </a:r>
            <a:r>
              <a:rPr lang="en-US" sz="1600" dirty="0"/>
              <a:t>Q-Q plot: should follow the 45</a:t>
            </a:r>
            <a:r>
              <a:rPr lang="en-US" sz="1600" baseline="30000" dirty="0"/>
              <a:t>o</a:t>
            </a:r>
            <a:r>
              <a:rPr lang="en-US" sz="1600" dirty="0"/>
              <a:t>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4724400"/>
            <a:ext cx="2590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❸</a:t>
            </a:r>
            <a:r>
              <a:rPr lang="en-US" sz="1400" dirty="0"/>
              <a:t> </a:t>
            </a:r>
            <a:r>
              <a:rPr lang="en-US" sz="1600" dirty="0"/>
              <a:t>Scale-location: should be flat if constant variance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❹</a:t>
            </a:r>
            <a:r>
              <a:rPr lang="en-US" sz="1400" dirty="0"/>
              <a:t> </a:t>
            </a:r>
            <a:r>
              <a:rPr lang="en-US" sz="1600" dirty="0" err="1"/>
              <a:t>Resids</a:t>
            </a:r>
            <a:r>
              <a:rPr lang="en-US" sz="1600" dirty="0"/>
              <a:t> vs. leverage: can show influential observations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0" y="22068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2685" y="2209754"/>
            <a:ext cx="50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❷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0" y="44371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4416623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277674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x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R, version &gt;=3.6 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https://cran.r-project.org/</a:t>
            </a:r>
            <a:r>
              <a:rPr lang="en-US" dirty="0"/>
              <a:t> </a:t>
            </a:r>
          </a:p>
          <a:p>
            <a:r>
              <a:rPr lang="en-US" dirty="0" err="1"/>
              <a:t>RStudio</a:t>
            </a:r>
            <a:r>
              <a:rPr lang="en-US" dirty="0"/>
              <a:t> IDE, highly recommended</a:t>
            </a:r>
          </a:p>
          <a:p>
            <a:pPr lvl="1"/>
            <a:r>
              <a:rPr lang="en-US" dirty="0">
                <a:hlinkClick r:id="rId3"/>
              </a:rPr>
              <a:t>https://www.rstudio.com/products/rstudio/</a:t>
            </a:r>
            <a:r>
              <a:rPr lang="en-US" dirty="0"/>
              <a:t> </a:t>
            </a:r>
          </a:p>
          <a:p>
            <a:r>
              <a:rPr lang="en-US" dirty="0"/>
              <a:t>R packages: see course web page</a:t>
            </a:r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effects</a:t>
            </a:r>
          </a:p>
          <a:p>
            <a:pPr lvl="1"/>
            <a:r>
              <a:rPr lang="en-US" dirty="0" err="1"/>
              <a:t>heplots</a:t>
            </a:r>
            <a:endParaRPr lang="en-US" dirty="0"/>
          </a:p>
          <a:p>
            <a:pPr lvl="1"/>
            <a:r>
              <a:rPr lang="en-US" dirty="0" err="1"/>
              <a:t>candisc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C:\Users\friendly\Dropbox\Documents\SCS\VisMLM-course\fig\logos\car-he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2" y="3886200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riendly\Dropbox\Documents\SCS\VisMLM-course\fig\logos\effects-h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29" y="3886200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riendly\Dropbox\Documents\SCS\VisMLM-course\fig\logos\heplot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389" y="4895295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riendly\Dropbox\Documents\SCS\VisMLM-course\fig\logos\candisc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11" y="4876800"/>
            <a:ext cx="8080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23" y="3930162"/>
            <a:ext cx="79187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41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dirty="0"/>
              <a:t>Influence </a:t>
            </a:r>
            <a:r>
              <a:rPr lang="en-US" dirty="0">
                <a:sym typeface="Symbol"/>
              </a:rPr>
              <a:t> Residual (y -ŷ) × Hat-value 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3470328"/>
              </p:ext>
            </p:extLst>
          </p:nvPr>
        </p:nvGraphicFramePr>
        <p:xfrm>
          <a:off x="4191000" y="1710173"/>
          <a:ext cx="1066801" cy="48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Equation" r:id="rId4" imgW="507960" imgH="228600" progId="Equation.DSMT4">
                  <p:embed/>
                </p:oleObj>
              </mc:Choice>
              <mc:Fallback>
                <p:oleObj name="Equation" r:id="rId4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1000" y="1710173"/>
                        <a:ext cx="1066801" cy="480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C70E-3B81-48ED-BE2B-A861EB0E611E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Model diagnosis: Influence in regression</a:t>
            </a:r>
          </a:p>
        </p:txBody>
      </p:sp>
      <p:pic>
        <p:nvPicPr>
          <p:cNvPr id="39941" name="Picture 5" descr="duncinfl3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2209800"/>
            <a:ext cx="5467350" cy="41005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457200" y="1600200"/>
            <a:ext cx="815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Multiple regression model: prestige ~ income + education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304800" y="2667000"/>
            <a:ext cx="3276600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>
                <a:solidFill>
                  <a:srgbClr val="0000FF"/>
                </a:solidFill>
              </a:rPr>
              <a:t>Influence plots</a:t>
            </a:r>
            <a:r>
              <a:rPr lang="en-US" altLang="en-US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can show: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model residual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leverage (potential impact)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influence ~ residual x leverage (Cook D statistic)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contour map of influence</a:t>
            </a:r>
          </a:p>
        </p:txBody>
      </p:sp>
    </p:spTree>
    <p:extLst>
      <p:ext uri="{BB962C8B-B14F-4D97-AF65-F5344CB8AC3E}">
        <p14:creationId xmlns:p14="http://schemas.microsoft.com/office/powerpoint/2010/main" val="3206796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69" y="3077312"/>
            <a:ext cx="4053334" cy="344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r>
              <a:rPr lang="en-US" dirty="0"/>
              <a:t>To diagnose non-constant variance, plot:</a:t>
            </a:r>
          </a:p>
          <a:p>
            <a:pPr lvl="1"/>
            <a:r>
              <a:rPr lang="en-US" sz="2000" dirty="0"/>
              <a:t>log |Std. residual| vs. log (x)</a:t>
            </a:r>
          </a:p>
          <a:p>
            <a:pPr lvl="1"/>
            <a:r>
              <a:rPr lang="en-US" sz="2000" dirty="0"/>
              <a:t>log (IQR) </a:t>
            </a:r>
            <a:r>
              <a:rPr lang="en-US" sz="2000" dirty="0" err="1"/>
              <a:t>vs</a:t>
            </a:r>
            <a:r>
              <a:rPr lang="en-US" sz="2000" dirty="0"/>
              <a:t> log (median)    [for grouped data]</a:t>
            </a:r>
          </a:p>
          <a:p>
            <a:r>
              <a:rPr lang="en-US" sz="2400" dirty="0"/>
              <a:t>If </a:t>
            </a:r>
            <a:r>
              <a:rPr lang="en-US" sz="2400" dirty="0">
                <a:sym typeface="Symbol"/>
              </a:rPr>
              <a:t> </a:t>
            </a:r>
            <a:r>
              <a:rPr lang="en-US" sz="2400" dirty="0"/>
              <a:t>linear w/ slope b, transform y </a:t>
            </a:r>
            <a:r>
              <a:rPr lang="en-US" sz="2400" dirty="0">
                <a:sym typeface="Symbol"/>
              </a:rPr>
              <a:t> y </a:t>
            </a:r>
            <a:r>
              <a:rPr lang="en-US" sz="2400" baseline="30000" dirty="0">
                <a:sym typeface="Symbol"/>
              </a:rPr>
              <a:t>(1-b)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33528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Artificial data, generated so  ~ x 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 </a:t>
            </a:r>
            <a:r>
              <a:rPr lang="en-US" dirty="0">
                <a:sym typeface="Symbol"/>
              </a:rPr>
              <a:t> 1  power = 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ym typeface="Symbol"/>
              </a:rPr>
              <a:t> analyze log(y)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02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64" y="3209192"/>
            <a:ext cx="5029200" cy="361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plot: 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3128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salary and batter performance from 1987 season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546" y="1611928"/>
            <a:ext cx="8165118" cy="138499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data("Baseball", package="</a:t>
            </a:r>
            <a:r>
              <a:rPr lang="en-US" sz="1400" dirty="0" err="1">
                <a:latin typeface="Lucida Console" pitchFamily="49" charset="0"/>
              </a:rPr>
              <a:t>vcd</a:t>
            </a:r>
            <a:r>
              <a:rPr lang="en-US" sz="1400" dirty="0">
                <a:latin typeface="Lucida Console" pitchFamily="49" charset="0"/>
              </a:rPr>
              <a:t>")</a:t>
            </a:r>
          </a:p>
          <a:p>
            <a:r>
              <a:rPr lang="en-US" sz="1400" dirty="0">
                <a:latin typeface="Lucida Console" pitchFamily="49" charset="0"/>
              </a:rPr>
              <a:t>bb.mod &lt;- lm(sal87 ~ years + hits + runs + homeruns, data=Baseball)</a:t>
            </a:r>
          </a:p>
          <a:p>
            <a:r>
              <a:rPr lang="en-US" sz="1400" dirty="0" err="1">
                <a:latin typeface="Lucida Console" pitchFamily="49" charset="0"/>
              </a:rPr>
              <a:t>spreadLevelPlot</a:t>
            </a:r>
            <a:r>
              <a:rPr lang="en-US" sz="1400" dirty="0">
                <a:latin typeface="Lucida Console" pitchFamily="49" charset="0"/>
              </a:rPr>
              <a:t>(bb.mod,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=16,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=3, </a:t>
            </a:r>
          </a:p>
          <a:p>
            <a:r>
              <a:rPr lang="en-US" sz="1400" dirty="0">
                <a:latin typeface="Lucida Console" pitchFamily="49" charset="0"/>
              </a:rPr>
              <a:t>                id=list(n=2))</a:t>
            </a:r>
          </a:p>
          <a:p>
            <a:endParaRPr lang="en-US" sz="1400" dirty="0">
              <a:latin typeface="Lucida Console" pitchFamily="49" charset="0"/>
            </a:endParaRPr>
          </a:p>
          <a:p>
            <a:r>
              <a:rPr lang="en-US" sz="1400" dirty="0">
                <a:latin typeface="Lucida Console" pitchFamily="49" charset="0"/>
              </a:rPr>
              <a:t>## </a:t>
            </a:r>
            <a:r>
              <a:rPr lang="en-US" sz="1400" dirty="0"/>
              <a:t>Suggested power transformation: 0.2609 </a:t>
            </a:r>
            <a:r>
              <a:rPr lang="en-US" sz="1400" dirty="0">
                <a:latin typeface="Lucida Console" pitchFamily="49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7338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.74 </a:t>
            </a:r>
            <a:r>
              <a:rPr lang="en-US" dirty="0">
                <a:sym typeface="Symbol"/>
              </a:rPr>
              <a:t> p = .26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cs typeface="Courier New" panose="02070309020205020404" pitchFamily="49" charset="0"/>
              </a:rPr>
              <a:t>i.e., y </a:t>
            </a:r>
            <a:r>
              <a:rPr lang="en-US" dirty="0">
                <a:sym typeface="Symbol"/>
              </a:rPr>
              <a:t> </a:t>
            </a:r>
            <a:r>
              <a:rPr lang="en-US" dirty="0">
                <a:cs typeface="Courier New" panose="02070309020205020404" pitchFamily="49" charset="0"/>
              </a:rPr>
              <a:t>log(y) or y</a:t>
            </a:r>
            <a:r>
              <a:rPr lang="en-US" baseline="30000" dirty="0">
                <a:cs typeface="Courier New" panose="02070309020205020404" pitchFamily="49" charset="0"/>
              </a:rPr>
              <a:t>1/4</a:t>
            </a: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r>
              <a:rPr lang="en-US" baseline="30000" dirty="0">
                <a:cs typeface="Courier New" panose="02070309020205020404" pitchFamily="49" charset="0"/>
              </a:rPr>
              <a:t>NB: both axes plotted on log scale</a:t>
            </a:r>
          </a:p>
        </p:txBody>
      </p:sp>
    </p:spTree>
    <p:extLst>
      <p:ext uri="{BB962C8B-B14F-4D97-AF65-F5344CB8AC3E}">
        <p14:creationId xmlns:p14="http://schemas.microsoft.com/office/powerpoint/2010/main" val="1873584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Tables are for look-up; graphs can give insight</a:t>
            </a:r>
          </a:p>
          <a:p>
            <a:r>
              <a:rPr lang="en-US" sz="2800" dirty="0"/>
              <a:t>Data plots are more effective when enhanced</a:t>
            </a:r>
          </a:p>
          <a:p>
            <a:pPr lvl="1"/>
            <a:r>
              <a:rPr lang="en-US" sz="2400" dirty="0"/>
              <a:t>data ellipses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strength &amp; precision of correlation</a:t>
            </a:r>
          </a:p>
          <a:p>
            <a:pPr lvl="1"/>
            <a:r>
              <a:rPr lang="en-US" sz="2400" dirty="0"/>
              <a:t>regression lines and smoothed curves</a:t>
            </a:r>
          </a:p>
          <a:p>
            <a:pPr lvl="1"/>
            <a:r>
              <a:rPr lang="en-US" sz="2400" dirty="0"/>
              <a:t>point identification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noteworthy observations</a:t>
            </a:r>
          </a:p>
          <a:p>
            <a:r>
              <a:rPr lang="en-US" sz="2800" dirty="0"/>
              <a:t>Effect plots show informative views of models</a:t>
            </a:r>
          </a:p>
          <a:p>
            <a:r>
              <a:rPr lang="en-US" sz="2800" dirty="0"/>
              <a:t>Diagnostic plots can reveal influential observations and need </a:t>
            </a:r>
            <a:r>
              <a:rPr lang="en-US" sz="2800"/>
              <a:t>for transformations.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88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63772"/>
            <a:ext cx="7772400" cy="914400"/>
          </a:xfrm>
        </p:spPr>
        <p:txBody>
          <a:bodyPr/>
          <a:lstStyle/>
          <a:p>
            <a:r>
              <a:rPr lang="en-US" dirty="0"/>
              <a:t>Why plot your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943599"/>
            <a:ext cx="7772400" cy="195323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2895600"/>
            <a:ext cx="7848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Getting information from a table is like extracting sunlight from a cucumber. </a:t>
            </a:r>
            <a:r>
              <a:rPr lang="en-US" sz="2800" dirty="0"/>
              <a:t>--- Farquhar &amp; Farquhar, 1891</a:t>
            </a:r>
          </a:p>
          <a:p>
            <a:endParaRPr lang="en-US" dirty="0"/>
          </a:p>
          <a:p>
            <a:r>
              <a:rPr lang="en-US" i="1" dirty="0"/>
              <a:t>Information that is imperfectly acquired, is generally as imperfectly retained; and a man who has carefully investigated a printed table, finds, when done, that he has only a very faint and partial idea of what he has read; and that like a figure imprinted on sand, is soon totally erased and defaced.</a:t>
            </a:r>
          </a:p>
          <a:p>
            <a:r>
              <a:rPr lang="en-US" dirty="0"/>
              <a:t>--- William </a:t>
            </a:r>
            <a:r>
              <a:rPr lang="en-US" dirty="0" err="1"/>
              <a:t>Playfair</a:t>
            </a:r>
            <a:r>
              <a:rPr lang="en-US" dirty="0"/>
              <a:t>, </a:t>
            </a:r>
            <a:r>
              <a:rPr lang="en-US" i="1" dirty="0"/>
              <a:t>The Commercial and Political Atlas </a:t>
            </a:r>
            <a:r>
              <a:rPr lang="en-US" dirty="0"/>
              <a:t>(p. 3), 1786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324D6-4EF0-437D-AAAA-D9E26D732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6516"/>
            <a:ext cx="1614488" cy="1074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CA8EC-A0CA-40A9-B396-18E882D1F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42868"/>
            <a:ext cx="1828800" cy="112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3022858" cy="4915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70" y="4495800"/>
            <a:ext cx="3200000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9" y="152400"/>
            <a:ext cx="1614488" cy="10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200" y="1524000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of a one model for authoritarian aggression</a:t>
            </a:r>
          </a:p>
          <a:p>
            <a:endParaRPr lang="en-US" dirty="0"/>
          </a:p>
          <a:p>
            <a:r>
              <a:rPr lang="en-US" dirty="0"/>
              <a:t>The information is overwhelmed by footnotes &amp; significance **stars** </a:t>
            </a:r>
          </a:p>
        </p:txBody>
      </p:sp>
    </p:spTree>
    <p:extLst>
      <p:ext uri="{BB962C8B-B14F-4D97-AF65-F5344CB8AC3E}">
        <p14:creationId xmlns:p14="http://schemas.microsoft.com/office/powerpoint/2010/main" val="2504652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picture?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33" y="1676400"/>
            <a:ext cx="71151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71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74638"/>
            <a:ext cx="5791200" cy="715962"/>
          </a:xfrm>
        </p:spPr>
        <p:txBody>
          <a:bodyPr/>
          <a:lstStyle/>
          <a:p>
            <a:r>
              <a:rPr lang="en-US" dirty="0"/>
              <a:t>Sunlight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1828800" cy="1121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4" y="1905000"/>
            <a:ext cx="5166880" cy="4371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7000" y="153879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didn’t  they say this in the first place?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3581400"/>
            <a:ext cx="19812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This is a presentation graph equivalent of the table</a:t>
            </a:r>
          </a:p>
          <a:p>
            <a:endParaRPr lang="en-US" sz="1600" dirty="0"/>
          </a:p>
          <a:p>
            <a:r>
              <a:rPr lang="en-US" sz="1600" dirty="0"/>
              <a:t>Shows coefficient with 95% CI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7000" y="1350264"/>
            <a:ext cx="2514600" cy="36933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coefplot</a:t>
            </a:r>
            <a:r>
              <a:rPr lang="en-US" dirty="0"/>
              <a:t>(model)</a:t>
            </a:r>
          </a:p>
        </p:txBody>
      </p:sp>
    </p:spTree>
    <p:extLst>
      <p:ext uri="{BB962C8B-B14F-4D97-AF65-F5344CB8AC3E}">
        <p14:creationId xmlns:p14="http://schemas.microsoft.com/office/powerpoint/2010/main" val="27246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Run, don’t walk toward the sunlight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4335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can give enlightenment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1" y="1219200"/>
            <a:ext cx="3657600" cy="5056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12954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greatest value of a picture is when it forces us to notice what we never expected to see.</a:t>
            </a:r>
          </a:p>
          <a:p>
            <a:r>
              <a:rPr lang="en-US" dirty="0"/>
              <a:t>-- John W. </a:t>
            </a:r>
            <a:r>
              <a:rPr lang="en-US" dirty="0" err="1"/>
              <a:t>Tukey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33358"/>
      </p:ext>
    </p:extLst>
  </p:cSld>
  <p:clrMapOvr>
    <a:masterClrMapping/>
  </p:clrMapOvr>
</p:sld>
</file>

<file path=ppt/theme/theme1.xml><?xml version="1.0" encoding="utf-8"?>
<a:theme xmlns:a="http://schemas.openxmlformats.org/drawingml/2006/main" name="CH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10396</TotalTime>
  <Words>2226</Words>
  <Application>Microsoft Office PowerPoint</Application>
  <PresentationFormat>On-screen Show (4:3)</PresentationFormat>
  <Paragraphs>317</Paragraphs>
  <Slides>34</Slides>
  <Notes>2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Cambria Math</vt:lpstr>
      <vt:lpstr>Courier New</vt:lpstr>
      <vt:lpstr>Lucida Console</vt:lpstr>
      <vt:lpstr>Lucida Sans Typewriter</vt:lpstr>
      <vt:lpstr>Wingdings</vt:lpstr>
      <vt:lpstr>CHF</vt:lpstr>
      <vt:lpstr>Equation</vt:lpstr>
      <vt:lpstr>Visualizing Linear Models:  An R Bag of Tricks Session 1: Getting Started</vt:lpstr>
      <vt:lpstr>Today’s topics</vt:lpstr>
      <vt:lpstr>What you need</vt:lpstr>
      <vt:lpstr>Why plot your data?</vt:lpstr>
      <vt:lpstr>Cucumbers</vt:lpstr>
      <vt:lpstr>What’s wrong with this picture?</vt:lpstr>
      <vt:lpstr>Sunlight</vt:lpstr>
      <vt:lpstr>Run, don’t walk toward the sunlight</vt:lpstr>
      <vt:lpstr>Graphs can give enlightenment</vt:lpstr>
      <vt:lpstr>Dangers of numbers-only output</vt:lpstr>
      <vt:lpstr>Sometimes, don’t need numbers at all</vt:lpstr>
      <vt:lpstr>If you do need tables– make them pretty</vt:lpstr>
      <vt:lpstr>Linear models</vt:lpstr>
      <vt:lpstr>Plots for linear models</vt:lpstr>
      <vt:lpstr>Occupational Prestige data</vt:lpstr>
      <vt:lpstr>Informative scatterplots</vt:lpstr>
      <vt:lpstr>Informative scatterplots</vt:lpstr>
      <vt:lpstr>Try log(income)</vt:lpstr>
      <vt:lpstr>Stratify by type?</vt:lpstr>
      <vt:lpstr>Scatterplot matrix</vt:lpstr>
      <vt:lpstr>Fit a model</vt:lpstr>
      <vt:lpstr>Model (effect) plots</vt:lpstr>
      <vt:lpstr>Model (effect) plots: education</vt:lpstr>
      <vt:lpstr>Model (effect) plots</vt:lpstr>
      <vt:lpstr>Model (effect) plots: women</vt:lpstr>
      <vt:lpstr>Model (effect) plots: income</vt:lpstr>
      <vt:lpstr>Diagnostic plots</vt:lpstr>
      <vt:lpstr>The “regression quartet”</vt:lpstr>
      <vt:lpstr>Unusual data: Leverage &amp; Influence</vt:lpstr>
      <vt:lpstr>Influence plots</vt:lpstr>
      <vt:lpstr>Model diagnosis: Influence in regression</vt:lpstr>
      <vt:lpstr>Spread-level plots</vt:lpstr>
      <vt:lpstr>Spread-level plot: baseball data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lecture1</dc:title>
  <dc:creator>Michael Friendly</dc:creator>
  <cp:lastModifiedBy>Michael L Friendly</cp:lastModifiedBy>
  <cp:revision>94</cp:revision>
  <dcterms:created xsi:type="dcterms:W3CDTF">2020-08-24T13:25:42Z</dcterms:created>
  <dcterms:modified xsi:type="dcterms:W3CDTF">2020-10-14T19:47:39Z</dcterms:modified>
</cp:coreProperties>
</file>